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308" r:id="rId4"/>
    <p:sldId id="317" r:id="rId5"/>
    <p:sldId id="318" r:id="rId6"/>
    <p:sldId id="320" r:id="rId7"/>
    <p:sldId id="312" r:id="rId8"/>
    <p:sldId id="327" r:id="rId9"/>
    <p:sldId id="322" r:id="rId10"/>
    <p:sldId id="323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332" r:id="rId19"/>
    <p:sldId id="333" r:id="rId20"/>
    <p:sldId id="321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6" r:id="rId32"/>
    <p:sldId id="345" r:id="rId33"/>
    <p:sldId id="348" r:id="rId34"/>
    <p:sldId id="349" r:id="rId35"/>
    <p:sldId id="350" r:id="rId36"/>
    <p:sldId id="351" r:id="rId37"/>
    <p:sldId id="352" r:id="rId38"/>
    <p:sldId id="353" r:id="rId39"/>
    <p:sldId id="315" r:id="rId40"/>
    <p:sldId id="262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3384" y="-13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  <a:alpha val="95000"/>
              </a:schemeClr>
            </a:gs>
            <a:gs pos="50000">
              <a:schemeClr val="tx2">
                <a:lumMod val="75000"/>
                <a:alpha val="98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47164-C277-4FF6-815A-F9198DD2F85C}" type="datetimeFigureOut">
              <a:rPr lang="ko-KR" altLang="en-US" smtClean="0"/>
              <a:pPr/>
              <a:t>2015-11-28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B23D5-5845-48A9-929B-515B7CADE9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log.naver.com/leesu52?Redirect=Log&amp;logNo=90172807867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4.bp.blogspot.com/-8Q1MIvs5pz8/T4OJfuD86xI/AAAAAAAAAcc/PcatfGPtdi4/s1600/%EC%9D%B4%EB%AF%B8%EC%A7%80+1.p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ko.wikipedia.org/wiki/E_(%EC%83%81%EC%88%98)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"/>
          <p:cNvGrpSpPr/>
          <p:nvPr/>
        </p:nvGrpSpPr>
        <p:grpSpPr>
          <a:xfrm>
            <a:off x="642910" y="571480"/>
            <a:ext cx="7992888" cy="6740307"/>
            <a:chOff x="1763688" y="980728"/>
            <a:chExt cx="6048672" cy="6740307"/>
          </a:xfrm>
        </p:grpSpPr>
        <p:sp>
          <p:nvSpPr>
            <p:cNvPr id="7" name="TextBox 6"/>
            <p:cNvSpPr txBox="1"/>
            <p:nvPr/>
          </p:nvSpPr>
          <p:spPr>
            <a:xfrm>
              <a:off x="1763688" y="980728"/>
              <a:ext cx="5904656" cy="674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역함수</a:t>
              </a:r>
              <a:endParaRPr lang="en-US" altLang="ko-KR" sz="7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r>
                <a:rPr lang="ko-KR" altLang="en-US" sz="7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지수함수</a:t>
              </a:r>
              <a:endParaRPr lang="en-US" altLang="ko-KR" sz="7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r>
                <a:rPr lang="ko-KR" altLang="en-US" sz="7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로그함수</a:t>
              </a:r>
              <a:endParaRPr lang="en-US" altLang="ko-KR" sz="7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r>
                <a:rPr lang="ko-KR" altLang="en-US" sz="72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역삼각함수</a:t>
              </a:r>
              <a:endParaRPr lang="en-US" altLang="ko-KR" sz="7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r>
                <a:rPr lang="ko-KR" altLang="en-US" sz="72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왜쓸</a:t>
              </a:r>
              <a:r>
                <a:rPr lang="ko-KR" altLang="en-US" sz="72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까</a:t>
              </a:r>
              <a:endParaRPr lang="en-US" altLang="ko-KR" sz="7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endParaRPr lang="ko-KR" altLang="en-US" sz="7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64088" y="2406372"/>
              <a:ext cx="2448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복잡복잡스핀</a:t>
              </a:r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파트</a:t>
              </a:r>
              <a:r>
                <a:rPr lang="en-US" altLang="ko-KR" sz="2000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2)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666481" y="2717590"/>
            <a:ext cx="363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0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스튜어트</a:t>
            </a:r>
            <a:r>
              <a:rPr lang="ko-KR" altLang="en-US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 미적분 책</a:t>
            </a:r>
            <a:endParaRPr lang="ko-KR" alt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868144" y="4365104"/>
            <a:ext cx="2664296" cy="1656184"/>
          </a:xfrm>
          <a:prstGeom prst="wedgeRoundRectCallout">
            <a:avLst>
              <a:gd name="adj1" fmla="val 33285"/>
              <a:gd name="adj2" fmla="val 6457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PT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이상열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bg1">
                  <a:lumMod val="5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2015. </a:t>
            </a:r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11. 28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자연지수함수</a:t>
            </a:r>
            <a:endParaRPr lang="ko-KR" altLang="en-US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46"/>
            <a:ext cx="7572428" cy="431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5500702"/>
            <a:ext cx="57150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로그함수</a:t>
            </a:r>
            <a:endParaRPr lang="ko-KR" altLang="en-US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807246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4857760"/>
            <a:ext cx="53816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로그함수</a:t>
            </a:r>
            <a:endParaRPr lang="ko-KR" alt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7298"/>
            <a:ext cx="50673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5000636"/>
            <a:ext cx="442915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자연로그함수</a:t>
            </a:r>
            <a:endParaRPr lang="ko-KR" alt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7643866" cy="276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500438"/>
            <a:ext cx="3857652" cy="278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자연로그함수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757242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571876"/>
            <a:ext cx="6143668" cy="287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로그함수의 </a:t>
            </a:r>
            <a:r>
              <a:rPr lang="ko-KR" altLang="en-US" b="1" dirty="0" err="1" smtClean="0"/>
              <a:t>도함수</a:t>
            </a:r>
            <a:endParaRPr lang="ko-KR" altLang="en-US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785794"/>
            <a:ext cx="2676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071678"/>
            <a:ext cx="8572560" cy="286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428992" y="5357826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음함수적으로</a:t>
            </a:r>
            <a:r>
              <a:rPr lang="ko-KR" altLang="en-US" b="1" dirty="0" smtClean="0"/>
              <a:t> 미분</a:t>
            </a:r>
            <a:r>
              <a:rPr lang="en-US" altLang="ko-KR" b="1" dirty="0" smtClean="0"/>
              <a:t>!??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7358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음함수적으로</a:t>
            </a:r>
            <a:r>
              <a:rPr lang="ko-KR" altLang="en-US" b="1" dirty="0" smtClean="0"/>
              <a:t> 미분 </a:t>
            </a:r>
            <a:r>
              <a:rPr lang="en-US" altLang="ko-KR" b="1" dirty="0" smtClean="0"/>
              <a:t>(y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에 대한 함수로 본다는 점 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https://ko.wikipedia.org/wiki/%EC%9D%8C%ED%95%A8%EC%88%98%EC%99%80_%EC%96%91%ED%95%A8%EC%88%98 </a:t>
            </a:r>
            <a:endParaRPr lang="ko-KR" alt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817990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4786322"/>
            <a:ext cx="4929222" cy="154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714884"/>
            <a:ext cx="350046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857488" y="6143644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합성함수의 미분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체인룰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7358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Chain Rule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blog.naver.com/leesu52?Redirect=Log&amp;logNo=90172807867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Y = f(t) </a:t>
            </a:r>
            <a:r>
              <a:rPr lang="ko-KR" altLang="en-US" b="1" dirty="0" smtClean="0"/>
              <a:t>라는 함수가 있을때 </a:t>
            </a:r>
            <a:r>
              <a:rPr lang="en-US" altLang="ko-KR" b="1" dirty="0" smtClean="0"/>
              <a:t>t = g(x)</a:t>
            </a:r>
            <a:r>
              <a:rPr lang="ko-KR" altLang="en-US" b="1" dirty="0" smtClean="0"/>
              <a:t>라고 한다면 </a:t>
            </a:r>
            <a:r>
              <a:rPr lang="en-US" altLang="ko-KR" b="1" dirty="0" smtClean="0"/>
              <a:t>y=f(g(x))</a:t>
            </a:r>
            <a:r>
              <a:rPr lang="ko-KR" altLang="en-US" b="1" dirty="0" smtClean="0"/>
              <a:t>로 </a:t>
            </a:r>
            <a:r>
              <a:rPr lang="ko-KR" altLang="en-US" b="1" dirty="0" err="1" smtClean="0"/>
              <a:t>바꿀수</a:t>
            </a:r>
            <a:r>
              <a:rPr lang="ko-KR" altLang="en-US" b="1" dirty="0" smtClean="0"/>
              <a:t> 있음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마찬가지로 </a:t>
            </a:r>
            <a:r>
              <a:rPr lang="en-US" altLang="ko-KR" b="1" dirty="0" smtClean="0"/>
              <a:t>x = h(z), z = Q(w), w = R(r)</a:t>
            </a:r>
            <a:r>
              <a:rPr lang="ko-KR" altLang="en-US" b="1" dirty="0" smtClean="0"/>
              <a:t>로 가정해서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모두 합성하면</a:t>
            </a:r>
            <a:r>
              <a:rPr lang="en-US" altLang="ko-KR" b="1" dirty="0" smtClean="0"/>
              <a:t>.. Y = f(g(h(Q(R(r )))))</a:t>
            </a:r>
          </a:p>
          <a:p>
            <a:endParaRPr lang="en-US" altLang="ko-KR" b="1" dirty="0" smtClean="0"/>
          </a:p>
          <a:p>
            <a:endParaRPr lang="ko-KR" altLang="en-US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2928934"/>
            <a:ext cx="577393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0100" y="714356"/>
            <a:ext cx="4169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Chain </a:t>
            </a:r>
            <a:r>
              <a:rPr lang="en-US" altLang="ko-KR" b="1" dirty="0" smtClean="0"/>
              <a:t>Rule</a:t>
            </a:r>
          </a:p>
          <a:p>
            <a:endParaRPr lang="en-US" altLang="ko-KR" b="1" dirty="0" smtClean="0"/>
          </a:p>
          <a:p>
            <a:pPr marL="0" lvl="2"/>
            <a:r>
              <a:rPr lang="ko-KR" altLang="en-US" dirty="0" smtClean="0"/>
              <a:t>각각의 </a:t>
            </a:r>
            <a:r>
              <a:rPr lang="en-US" altLang="ko-KR" dirty="0" smtClean="0"/>
              <a:t>joint distribution </a:t>
            </a:r>
            <a:r>
              <a:rPr lang="en-US" altLang="ko-KR" dirty="0" smtClean="0">
                <a:sym typeface="Wingdings" pitchFamily="2" charset="2"/>
              </a:rPr>
              <a:t></a:t>
            </a:r>
            <a:r>
              <a:rPr lang="en-US" altLang="ko-KR" dirty="0" smtClean="0"/>
              <a:t> Chain </a:t>
            </a:r>
            <a:r>
              <a:rPr lang="en-US" altLang="ko-KR" dirty="0" smtClean="0"/>
              <a:t>rule</a:t>
            </a:r>
            <a:endParaRPr lang="en-US" altLang="ko-KR" dirty="0" smtClean="0"/>
          </a:p>
          <a:p>
            <a:endParaRPr lang="en-US" altLang="ko-KR" b="1" dirty="0" smtClean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738" y="1857364"/>
            <a:ext cx="7086600" cy="44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071538" y="5000636"/>
            <a:ext cx="71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P(A</a:t>
            </a:r>
            <a:r>
              <a:rPr lang="ko-KR" altLang="en-US" b="1" dirty="0" err="1" smtClean="0"/>
              <a:t>ㅣ</a:t>
            </a:r>
            <a:r>
              <a:rPr lang="en-US" altLang="ko-KR" b="1" dirty="0" smtClean="0"/>
              <a:t>B) = P(A), P(B </a:t>
            </a:r>
            <a:r>
              <a:rPr lang="ko-KR" altLang="en-US" b="1" dirty="0" err="1" smtClean="0"/>
              <a:t>ㅣ</a:t>
            </a:r>
            <a:r>
              <a:rPr lang="en-US" altLang="ko-KR" b="1" dirty="0" smtClean="0"/>
              <a:t>A) = P(B)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Marginal </a:t>
            </a:r>
            <a:r>
              <a:rPr lang="ko-KR" altLang="en-US" dirty="0" smtClean="0"/>
              <a:t>독립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P(A</a:t>
            </a:r>
            <a:r>
              <a:rPr lang="ko-KR" altLang="en-US" b="1" dirty="0" err="1" smtClean="0"/>
              <a:t>ㅣ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B,C) = P(A</a:t>
            </a:r>
            <a:r>
              <a:rPr lang="ko-KR" altLang="en-US" b="1" dirty="0" err="1" smtClean="0"/>
              <a:t>ㅣ</a:t>
            </a:r>
            <a:r>
              <a:rPr lang="en-US" altLang="ko-KR" b="1" dirty="0" smtClean="0"/>
              <a:t>C), P(B l A,C) = P(B</a:t>
            </a:r>
            <a:r>
              <a:rPr lang="ko-KR" altLang="en-US" b="1" dirty="0" err="1" smtClean="0"/>
              <a:t>ㅣ</a:t>
            </a:r>
            <a:r>
              <a:rPr lang="en-US" altLang="ko-KR" b="1" dirty="0" smtClean="0"/>
              <a:t>C) </a:t>
            </a:r>
            <a:r>
              <a:rPr lang="ko-KR" altLang="en-US" b="1" dirty="0" smtClean="0"/>
              <a:t>라고 조건부 독립을 가정하면 </a:t>
            </a:r>
            <a:r>
              <a:rPr lang="en-US" altLang="ko-KR" b="1" dirty="0" smtClean="0"/>
              <a:t>Chain Rule </a:t>
            </a:r>
            <a:r>
              <a:rPr lang="ko-KR" altLang="en-US" b="1" dirty="0" smtClean="0"/>
              <a:t>계산이 쉬워짐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071538" y="2500306"/>
            <a:ext cx="70723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P(A,B) = p(A|B) p(B) (</a:t>
            </a:r>
            <a:r>
              <a:rPr lang="en-US" b="1" dirty="0" smtClean="0"/>
              <a:t>Conditional probability </a:t>
            </a:r>
            <a:r>
              <a:rPr lang="ko-KR" altLang="en-US" b="1" dirty="0" smtClean="0"/>
              <a:t>규칙</a:t>
            </a:r>
            <a:r>
              <a:rPr lang="en-US" altLang="ko-KR" b="1" dirty="0" smtClean="0"/>
              <a:t>)</a:t>
            </a:r>
            <a:endParaRPr lang="en-US" dirty="0" smtClean="0"/>
          </a:p>
          <a:p>
            <a:r>
              <a:rPr lang="en-US" dirty="0" smtClean="0"/>
              <a:t>We can extend this for three variables:</a:t>
            </a:r>
          </a:p>
          <a:p>
            <a:endParaRPr lang="en-US" dirty="0" smtClean="0"/>
          </a:p>
          <a:p>
            <a:r>
              <a:rPr lang="en-US" dirty="0" smtClean="0"/>
              <a:t>P(A,B,C) = P(A| B,C) P(B,C) = P(A|B,C) P(B|C) P(C)</a:t>
            </a:r>
          </a:p>
          <a:p>
            <a:endParaRPr lang="en-US" dirty="0" smtClean="0"/>
          </a:p>
          <a:p>
            <a:r>
              <a:rPr lang="en-US" dirty="0" smtClean="0"/>
              <a:t>and in general to n variables:</a:t>
            </a:r>
          </a:p>
          <a:p>
            <a:r>
              <a:rPr lang="en-US" dirty="0" smtClean="0"/>
              <a:t>P(A1, A2, ..., An) = P(A1| A2, ..., An) P(A2| A3, ..., An) P(An-1|An) P(An)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571480"/>
            <a:ext cx="7715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Bayesian Networks (Chain Rule)</a:t>
            </a:r>
          </a:p>
          <a:p>
            <a:endParaRPr lang="en-US" altLang="ko-KR" b="1" dirty="0" smtClean="0"/>
          </a:p>
          <a:p>
            <a:pPr marL="0" lvl="2"/>
            <a:r>
              <a:rPr lang="en-US" altLang="ko-KR" dirty="0" smtClean="0"/>
              <a:t>http://graphy21-knou.blogspot.kr/2012/04/pgm-2-bayesian-network-fundamentals.html</a:t>
            </a:r>
            <a:endParaRPr lang="en-US" altLang="ko-KR" b="1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9172"/>
            <a:ext cx="5676574" cy="335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 descr="http://4.bp.blogspot.com/-8Q1MIvs5pz8/T4OJfuD86xI/AAAAAAAAAcc/PcatfGPtdi4/s400/%EC%9D%B4%EB%AF%B8%EC%A7%80+1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4000504"/>
            <a:ext cx="4327198" cy="239077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8662" y="528638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P(d0, i1, g3, s1, i1)</a:t>
            </a:r>
            <a:r>
              <a:rPr lang="ko-KR" altLang="en-US" b="1" dirty="0" smtClean="0"/>
              <a:t>의 확률은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3240" y="214290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ontents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8089697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3786190"/>
            <a:ext cx="624009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00100" y="500042"/>
            <a:ext cx="7537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지수함수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변수 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가 지수이기 때문에 지수함수라고 함</a:t>
            </a:r>
            <a:r>
              <a:rPr lang="en-US" altLang="ko-KR" b="1" dirty="0" smtClean="0"/>
              <a:t>)</a:t>
            </a:r>
          </a:p>
          <a:p>
            <a:pPr>
              <a:buFontTx/>
              <a:buChar char="-"/>
            </a:pPr>
            <a:r>
              <a:rPr lang="en-US" altLang="ko-KR" b="1" dirty="0" smtClean="0"/>
              <a:t>X</a:t>
            </a:r>
            <a:r>
              <a:rPr lang="ko-KR" altLang="en-US" b="1" dirty="0" smtClean="0"/>
              <a:t>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무리수이면</a:t>
            </a:r>
            <a:r>
              <a:rPr lang="en-US" altLang="ko-KR" b="1" dirty="0" smtClean="0"/>
              <a:t>? 2</a:t>
            </a:r>
            <a:r>
              <a:rPr lang="ko-KR" altLang="en-US" b="1" dirty="0" smtClean="0"/>
              <a:t>지수루트</a:t>
            </a:r>
            <a:r>
              <a:rPr lang="en-US" altLang="ko-KR" b="1" dirty="0" smtClean="0"/>
              <a:t>3, </a:t>
            </a:r>
            <a:r>
              <a:rPr lang="ko-KR" altLang="en-US" b="1" dirty="0" err="1" smtClean="0"/>
              <a:t>정의역을</a:t>
            </a:r>
            <a:r>
              <a:rPr lang="ko-KR" altLang="en-US" b="1" dirty="0" smtClean="0"/>
              <a:t> 무리수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유리수 포함하는 영역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임의의 무리수는 가까운 유리수로 </a:t>
            </a:r>
            <a:r>
              <a:rPr lang="ko-KR" altLang="en-US" b="1" dirty="0" err="1" smtClean="0"/>
              <a:t>근사될수</a:t>
            </a:r>
            <a:r>
              <a:rPr lang="ko-KR" altLang="en-US" b="1" dirty="0" smtClean="0"/>
              <a:t> 있음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7224" y="442913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지수함수 로그함수 관계</a:t>
            </a:r>
            <a:endParaRPr lang="ko-KR" altLang="en-US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90769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571480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로그함수의 미분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및 적분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밑이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인 로그함수 미분</a:t>
            </a:r>
            <a:r>
              <a:rPr lang="en-US" altLang="ko-KR" b="1" dirty="0" smtClean="0"/>
              <a:t>)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46"/>
            <a:ext cx="2786082" cy="194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28" y="2714620"/>
            <a:ext cx="6715172" cy="345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6000768"/>
            <a:ext cx="3214710" cy="57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224" y="571480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로그미분법</a:t>
            </a:r>
            <a:endParaRPr lang="en-US" altLang="ko-KR" b="1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928670"/>
            <a:ext cx="57340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000240"/>
            <a:ext cx="5286412" cy="356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5572140"/>
            <a:ext cx="5214974" cy="107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857364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자연로그함수 적분</a:t>
            </a:r>
            <a:endParaRPr lang="en-US" altLang="ko-KR" b="1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785794"/>
            <a:ext cx="6643734" cy="80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571744"/>
            <a:ext cx="47720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696" y="2143116"/>
            <a:ext cx="7715304" cy="94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857364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자연로그함수 적분</a:t>
            </a:r>
            <a:endParaRPr lang="en-US" altLang="ko-KR" b="1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785794"/>
            <a:ext cx="6643734" cy="80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571744"/>
            <a:ext cx="47720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696" y="2143116"/>
            <a:ext cx="7715304" cy="94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/>
              <a:t>자연지수함수 미분 및 적분</a:t>
            </a:r>
            <a:endParaRPr lang="en-US" altLang="ko-KR" b="1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857232"/>
            <a:ext cx="41148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714488"/>
            <a:ext cx="52292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86578" y="15716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소거방정식에 의해</a:t>
            </a:r>
            <a:endParaRPr lang="ko-KR" altLang="en-US" b="1" dirty="0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2214554"/>
            <a:ext cx="440055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3429000"/>
            <a:ext cx="3786214" cy="310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0694" y="4714884"/>
            <a:ext cx="3071834" cy="102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일반적인 지수함수 및 로그함수</a:t>
            </a:r>
            <a:endParaRPr lang="en-US" altLang="ko-KR" b="1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71546"/>
            <a:ext cx="5857916" cy="268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000504"/>
            <a:ext cx="5000660" cy="232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일반적인 지수함수 및 로그함수</a:t>
            </a:r>
            <a:endParaRPr lang="en-US" altLang="ko-KR" b="1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71546"/>
            <a:ext cx="5857916" cy="268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000504"/>
            <a:ext cx="5000660" cy="232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5643578"/>
            <a:ext cx="30956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4929198"/>
            <a:ext cx="3571900" cy="67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일반적인 지수함수 및 로그함수</a:t>
            </a:r>
            <a:endParaRPr lang="en-US" altLang="ko-KR" b="1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214422"/>
            <a:ext cx="39338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" y="2428868"/>
            <a:ext cx="90392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3786190"/>
            <a:ext cx="83439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지수적 증가 및 감소</a:t>
            </a:r>
            <a:endParaRPr lang="en-US" altLang="ko-KR" b="1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142984"/>
            <a:ext cx="778349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000636"/>
            <a:ext cx="8358246" cy="163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71546"/>
            <a:ext cx="285752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786190"/>
            <a:ext cx="571504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000108"/>
            <a:ext cx="342902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28662" y="500042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역함수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역함수는 </a:t>
            </a:r>
            <a:r>
              <a:rPr lang="ko-KR" altLang="en-US" b="1" dirty="0" err="1" smtClean="0"/>
              <a:t>일대일함수이다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3042" y="5072074"/>
            <a:ext cx="5786446" cy="141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뉴턴의 냉각법칙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생략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err="1" smtClean="0"/>
              <a:t>역삼각함</a:t>
            </a:r>
            <a:r>
              <a:rPr lang="ko-KR" altLang="en-US" b="1" dirty="0" err="1" smtClean="0"/>
              <a:t>수</a:t>
            </a:r>
            <a:endParaRPr lang="en-US" altLang="ko-KR" b="1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2" y="1714488"/>
            <a:ext cx="899366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뉴턴의 냉각법칙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생략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err="1" smtClean="0"/>
              <a:t>역삼각함수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*</a:t>
            </a:r>
            <a:r>
              <a:rPr lang="ko-KR" altLang="en-US" b="1" dirty="0" err="1" smtClean="0"/>
              <a:t>역사인함수</a:t>
            </a:r>
            <a:endParaRPr lang="en-US" altLang="ko-KR" b="1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2" y="1285860"/>
            <a:ext cx="899366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4000504"/>
            <a:ext cx="2428892" cy="259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929198"/>
            <a:ext cx="37685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역사인함수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도함수</a:t>
            </a:r>
            <a:endParaRPr lang="en-US" altLang="ko-KR" b="1" dirty="0" smtClean="0"/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7929618" cy="544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역코사인함수와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도함수</a:t>
            </a:r>
            <a:endParaRPr lang="en-US" altLang="ko-KR" b="1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188766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5572140"/>
            <a:ext cx="5510226" cy="102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역탄젠트함수와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도함수</a:t>
            </a:r>
            <a:endParaRPr lang="en-US" altLang="ko-KR" b="1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911376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143359"/>
            <a:ext cx="3214706" cy="271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5072074"/>
            <a:ext cx="3676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쌍곡선함수</a:t>
            </a:r>
            <a:endParaRPr lang="en-US" altLang="ko-KR" b="1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1"/>
            <a:ext cx="8072494" cy="572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쌍곡선함수</a:t>
            </a:r>
            <a:endParaRPr lang="en-US" altLang="ko-KR" b="1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286776" cy="305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역쌍곡선함수</a:t>
            </a:r>
            <a:endParaRPr lang="en-US" altLang="ko-KR" b="1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1071547"/>
            <a:ext cx="7500989" cy="271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929066"/>
            <a:ext cx="8644030" cy="26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V="1">
            <a:off x="6572264" y="2928934"/>
            <a:ext cx="2071702" cy="85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</a:t>
            </a:r>
            <a:r>
              <a:rPr lang="en-US" altLang="ko-KR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500042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부정형과 </a:t>
            </a:r>
            <a:r>
              <a:rPr lang="ko-KR" altLang="en-US" b="1" dirty="0" err="1" smtClean="0"/>
              <a:t>로피탈법칙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생략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1/x </a:t>
            </a:r>
            <a:r>
              <a:rPr lang="ko-KR" altLang="en-US" b="1" dirty="0" smtClean="0"/>
              <a:t>그래프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lnx</a:t>
            </a:r>
            <a:r>
              <a:rPr lang="ko-KR" altLang="en-US" b="1" dirty="0" smtClean="0"/>
              <a:t>의 미분 그래프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785926"/>
            <a:ext cx="58483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5000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역함수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28604"/>
            <a:ext cx="4277586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1142984"/>
            <a:ext cx="5214974" cy="118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214554"/>
            <a:ext cx="6429388" cy="175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4000504"/>
            <a:ext cx="6357982" cy="253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4788024" y="2852936"/>
            <a:ext cx="2145080" cy="1164472"/>
          </a:xfrm>
          <a:prstGeom prst="wedgeRoundRectCallout">
            <a:avLst>
              <a:gd name="adj1" fmla="val 33285"/>
              <a:gd name="adj2" fmla="val 6457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 question?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736" y="2564904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1760" y="327576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들어주셔서 감사합니다</a:t>
            </a:r>
            <a:r>
              <a:rPr lang="en-US" altLang="ko-KR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642918"/>
            <a:ext cx="790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역함수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역함수의 그래프는 </a:t>
            </a:r>
            <a:r>
              <a:rPr lang="en-US" altLang="ko-KR" b="1" dirty="0" smtClean="0"/>
              <a:t>y = x</a:t>
            </a:r>
            <a:r>
              <a:rPr lang="ko-KR" altLang="en-US" b="1" dirty="0" smtClean="0"/>
              <a:t>에 대해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의 그래프를 대칭이동시켜 얻음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44481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428736"/>
            <a:ext cx="407196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642918"/>
            <a:ext cx="747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역함수 </a:t>
            </a:r>
            <a:r>
              <a:rPr lang="en-US" altLang="ko-KR" b="1" dirty="0" smtClean="0"/>
              <a:t>(f</a:t>
            </a:r>
            <a:r>
              <a:rPr lang="ko-KR" altLang="en-US" b="1" dirty="0" smtClean="0"/>
              <a:t>가 일대일이며 </a:t>
            </a:r>
            <a:r>
              <a:rPr lang="ko-KR" altLang="en-US" b="1" dirty="0" err="1" smtClean="0"/>
              <a:t>미분가능한</a:t>
            </a:r>
            <a:r>
              <a:rPr lang="ko-KR" altLang="en-US" b="1" dirty="0" smtClean="0"/>
              <a:t> 함수일 때</a:t>
            </a:r>
            <a:r>
              <a:rPr lang="en-US" altLang="ko-KR" b="1" dirty="0" smtClean="0"/>
              <a:t>, f</a:t>
            </a:r>
            <a:r>
              <a:rPr lang="ko-KR" altLang="en-US" b="1" dirty="0" smtClean="0"/>
              <a:t>의 역함수도 마찬가지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 </a:t>
            </a:r>
            <a:r>
              <a:rPr lang="en-US" altLang="ko-KR" b="1" dirty="0" smtClean="0"/>
              <a:t>        (a</a:t>
            </a:r>
            <a:r>
              <a:rPr lang="ko-KR" altLang="en-US" b="1" dirty="0" smtClean="0"/>
              <a:t>에서 미분가능하면</a:t>
            </a:r>
            <a:r>
              <a:rPr lang="en-US" altLang="ko-KR" b="1" dirty="0" smtClean="0"/>
              <a:t>~)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642938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428868"/>
            <a:ext cx="414340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3357562"/>
            <a:ext cx="464347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7537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지수함수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변수 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가 지수이기 때문에 지수함수라고 함</a:t>
            </a:r>
            <a:r>
              <a:rPr lang="en-US" altLang="ko-KR" b="1" dirty="0" smtClean="0"/>
              <a:t>)</a:t>
            </a:r>
          </a:p>
          <a:p>
            <a:pPr>
              <a:buFontTx/>
              <a:buChar char="-"/>
            </a:pPr>
            <a:r>
              <a:rPr lang="en-US" altLang="ko-KR" b="1" dirty="0" smtClean="0"/>
              <a:t>X</a:t>
            </a:r>
            <a:r>
              <a:rPr lang="ko-KR" altLang="en-US" b="1" dirty="0" smtClean="0"/>
              <a:t>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무리수이면</a:t>
            </a:r>
            <a:r>
              <a:rPr lang="en-US" altLang="ko-KR" b="1" dirty="0" smtClean="0"/>
              <a:t>? 2</a:t>
            </a:r>
            <a:r>
              <a:rPr lang="ko-KR" altLang="en-US" b="1" dirty="0" smtClean="0"/>
              <a:t>지수루트</a:t>
            </a:r>
            <a:r>
              <a:rPr lang="en-US" altLang="ko-KR" b="1" dirty="0" smtClean="0"/>
              <a:t>3, </a:t>
            </a:r>
            <a:r>
              <a:rPr lang="ko-KR" altLang="en-US" b="1" dirty="0" err="1" smtClean="0"/>
              <a:t>정의역을</a:t>
            </a:r>
            <a:r>
              <a:rPr lang="ko-KR" altLang="en-US" b="1" dirty="0" smtClean="0"/>
              <a:t> 무리수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유리수 포함하는 영역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임의의 무리수는 가까운 유리수로 </a:t>
            </a:r>
            <a:r>
              <a:rPr lang="ko-KR" altLang="en-US" b="1" dirty="0" err="1" smtClean="0"/>
              <a:t>근사될수</a:t>
            </a:r>
            <a:r>
              <a:rPr lang="ko-KR" altLang="en-US" b="1" dirty="0" smtClean="0"/>
              <a:t> 있음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643050"/>
            <a:ext cx="690769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3786190"/>
            <a:ext cx="4500594" cy="143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5357826"/>
            <a:ext cx="4000528" cy="110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757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 (</a:t>
            </a:r>
            <a:r>
              <a:rPr lang="ko-KR" altLang="en-US" b="1" dirty="0" smtClean="0"/>
              <a:t>자연상수란</a:t>
            </a:r>
            <a:r>
              <a:rPr lang="en-US" altLang="ko-KR" b="1" dirty="0" smtClean="0"/>
              <a:t>…)</a:t>
            </a:r>
          </a:p>
          <a:p>
            <a:r>
              <a:rPr lang="en-US" altLang="ko-KR" b="1" dirty="0" smtClean="0">
                <a:hlinkClick r:id="rId2"/>
              </a:rPr>
              <a:t>https://ko.wikipedia.org/wiki/E_(%EC%83%81%EC%88%98</a:t>
            </a:r>
            <a:r>
              <a:rPr lang="en-US" altLang="ko-KR" b="1" dirty="0" smtClean="0">
                <a:hlinkClick r:id="rId2"/>
              </a:rPr>
              <a:t>)</a:t>
            </a:r>
            <a:endParaRPr lang="en-US" altLang="ko-KR" b="1" dirty="0" smtClean="0"/>
          </a:p>
          <a:p>
            <a:r>
              <a:rPr lang="en-US" altLang="ko-KR" b="1" dirty="0" smtClean="0"/>
              <a:t>http://wiki.mathnt.net/index.php?title=%EC%9E%90%EC%97%B0%EC%83%81%EC%88%98_e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lang="ko-KR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85926"/>
            <a:ext cx="727710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285728"/>
            <a:ext cx="8568952" cy="635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https://www.youtube.com/watch?v=FhHeH6MMjTM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지수함수 응용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42761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142984"/>
            <a:ext cx="4191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0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560</Words>
  <Application>Microsoft Office PowerPoint</Application>
  <PresentationFormat>화면 슬라이드 쇼(4:3)</PresentationFormat>
  <Paragraphs>121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마이다스아이티_임원면접PT</dc:title>
  <dc:creator>이상열</dc:creator>
  <cp:lastModifiedBy>Windows 사용자</cp:lastModifiedBy>
  <cp:revision>75</cp:revision>
  <dcterms:created xsi:type="dcterms:W3CDTF">2013-02-12T04:47:30Z</dcterms:created>
  <dcterms:modified xsi:type="dcterms:W3CDTF">2015-11-28T05:48:56Z</dcterms:modified>
</cp:coreProperties>
</file>